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268" r:id="rId4"/>
    <p:sldId id="269" r:id="rId5"/>
    <p:sldId id="270" r:id="rId6"/>
    <p:sldId id="271" r:id="rId7"/>
    <p:sldId id="272" r:id="rId8"/>
    <p:sldId id="273" r:id="rId9"/>
    <p:sldId id="266"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B8ABB09-4A1D-463E-8065-109CC2B7EFAA}" type="datetimeFigureOut">
              <a:rPr lang="ar-SA" smtClean="0"/>
              <a:t>30/03/1439</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30/03/1439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30/03/1439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B8ABB09-4A1D-463E-8065-109CC2B7EFAA}" type="datetimeFigureOut">
              <a:rPr lang="ar-SA" smtClean="0"/>
              <a:t>30/03/1439</a:t>
            </a:fld>
            <a:endParaRPr lang="ar-SA"/>
          </a:p>
        </p:txBody>
      </p:sp>
      <p:sp>
        <p:nvSpPr>
          <p:cNvPr id="15" name="Slide Number Placeholder 14"/>
          <p:cNvSpPr>
            <a:spLocks noGrp="1"/>
          </p:cNvSpPr>
          <p:nvPr>
            <p:ph type="sldNum" sz="quarter" idx="15"/>
          </p:nvPr>
        </p:nvSpPr>
        <p:spPr/>
        <p:txBody>
          <a:bodyPr/>
          <a:lstStyle>
            <a:lvl1pPr algn="ctr">
              <a:defRPr/>
            </a:lvl1pPr>
          </a:lstStyle>
          <a:p>
            <a:fld id="{0B34F065-1154-456A-91E3-76DE8E75E17B}" type="slidenum">
              <a:rPr lang="ar-SA" smtClean="0"/>
              <a:t>‹#›</a:t>
            </a:fld>
            <a:endParaRPr lang="ar-SA"/>
          </a:p>
        </p:txBody>
      </p:sp>
      <p:sp>
        <p:nvSpPr>
          <p:cNvPr id="16" name="Footer Placeholder 15"/>
          <p:cNvSpPr>
            <a:spLocks noGrp="1"/>
          </p:cNvSpPr>
          <p:nvPr>
            <p:ph type="ftr" sz="quarter" idx="16"/>
          </p:nvPr>
        </p:nvSpPr>
        <p:spPr/>
        <p:txBody>
          <a:bodyPr/>
          <a:lstStyle/>
          <a:p>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30/03/1439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30/03/1439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8" name="Footer Placeholder 7"/>
          <p:cNvSpPr>
            <a:spLocks noGrp="1"/>
          </p:cNvSpPr>
          <p:nvPr>
            <p:ph type="ftr" sz="quarter" idx="11"/>
          </p:nvPr>
        </p:nvSpPr>
        <p:spPr/>
        <p:txBody>
          <a:bodyPr/>
          <a:lstStyle/>
          <a:p>
            <a:endParaRPr lang="ar-SA"/>
          </a:p>
        </p:txBody>
      </p:sp>
      <p:sp>
        <p:nvSpPr>
          <p:cNvPr id="7" name="Date Placeholder 6"/>
          <p:cNvSpPr>
            <a:spLocks noGrp="1"/>
          </p:cNvSpPr>
          <p:nvPr>
            <p:ph type="dt" sz="half" idx="10"/>
          </p:nvPr>
        </p:nvSpPr>
        <p:spPr/>
        <p:txBody>
          <a:bodyPr/>
          <a:lstStyle/>
          <a:p>
            <a:fld id="{1B8ABB09-4A1D-463E-8065-109CC2B7EFAA}" type="datetimeFigureOut">
              <a:rPr lang="ar-SA" smtClean="0"/>
              <a:t>30/03/1439</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30/03/1439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30/03/1439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B8ABB09-4A1D-463E-8065-109CC2B7EFAA}" type="datetimeFigureOut">
              <a:rPr lang="ar-SA" smtClean="0"/>
              <a:t>30/03/1439</a:t>
            </a:fld>
            <a:endParaRPr lang="ar-SA"/>
          </a:p>
        </p:txBody>
      </p:sp>
      <p:sp>
        <p:nvSpPr>
          <p:cNvPr id="9" name="Slide Number Placeholder 8"/>
          <p:cNvSpPr>
            <a:spLocks noGrp="1"/>
          </p:cNvSpPr>
          <p:nvPr>
            <p:ph type="sldNum" sz="quarter" idx="15"/>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t>30/03/1439</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B8ABB09-4A1D-463E-8065-109CC2B7EFAA}" type="datetimeFigureOut">
              <a:rPr lang="ar-SA" smtClean="0"/>
              <a:t>30/03/1439</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B34F065-1154-456A-91E3-76DE8E75E17B}" type="slidenum">
              <a:rPr lang="ar-SA" smtClean="0"/>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a:solidFill>
                  <a:srgbClr val="C00000"/>
                </a:solidFill>
              </a:rPr>
              <a:t>Doha M. </a:t>
            </a:r>
            <a:r>
              <a:rPr lang="en-US" b="1" dirty="0" smtClean="0">
                <a:solidFill>
                  <a:srgbClr val="C00000"/>
                </a:solidFill>
              </a:rPr>
              <a:t> Abdul-</a:t>
            </a:r>
            <a:r>
              <a:rPr lang="en-US" b="1" dirty="0" err="1" smtClean="0">
                <a:solidFill>
                  <a:srgbClr val="C00000"/>
                </a:solidFill>
              </a:rPr>
              <a:t>Razzaq</a:t>
            </a:r>
            <a:r>
              <a:rPr lang="en-US" b="1" dirty="0" smtClean="0">
                <a:solidFill>
                  <a:srgbClr val="C00000"/>
                </a:solidFill>
              </a:rPr>
              <a:t> Al </a:t>
            </a:r>
            <a:r>
              <a:rPr lang="en-US" b="1" dirty="0">
                <a:solidFill>
                  <a:srgbClr val="C00000"/>
                </a:solidFill>
              </a:rPr>
              <a:t>Saffar</a:t>
            </a:r>
          </a:p>
          <a:p>
            <a:r>
              <a:rPr lang="en-US" b="1" dirty="0">
                <a:solidFill>
                  <a:srgbClr val="C00000"/>
                </a:solidFill>
              </a:rPr>
              <a:t>Al Mansour University College</a:t>
            </a:r>
          </a:p>
          <a:p>
            <a:r>
              <a:rPr lang="en-US" b="1" dirty="0">
                <a:solidFill>
                  <a:srgbClr val="C00000"/>
                </a:solidFill>
              </a:rPr>
              <a:t>Civil Engineering Department</a:t>
            </a:r>
          </a:p>
          <a:p>
            <a:r>
              <a:rPr lang="en-US" b="1" dirty="0">
                <a:solidFill>
                  <a:srgbClr val="C00000"/>
                </a:solidFill>
              </a:rPr>
              <a:t>2017</a:t>
            </a:r>
          </a:p>
          <a:p>
            <a:endParaRPr lang="ar-IQ" dirty="0"/>
          </a:p>
        </p:txBody>
      </p:sp>
      <p:sp>
        <p:nvSpPr>
          <p:cNvPr id="2" name="Title 1"/>
          <p:cNvSpPr>
            <a:spLocks noGrp="1"/>
          </p:cNvSpPr>
          <p:nvPr>
            <p:ph type="ctrTitle"/>
          </p:nvPr>
        </p:nvSpPr>
        <p:spPr>
          <a:xfrm>
            <a:off x="467544" y="1556792"/>
            <a:ext cx="8305800" cy="1368152"/>
          </a:xfrm>
        </p:spPr>
        <p:txBody>
          <a:bodyPr/>
          <a:lstStyle/>
          <a:p>
            <a:r>
              <a:rPr lang="en-US" b="1" dirty="0" smtClean="0">
                <a:solidFill>
                  <a:schemeClr val="bg1"/>
                </a:solidFill>
                <a:effectLst>
                  <a:outerShdw blurRad="38100" dist="38100" dir="2700000" algn="tl">
                    <a:srgbClr val="000000">
                      <a:alpha val="43137"/>
                    </a:srgbClr>
                  </a:outerShdw>
                </a:effectLst>
              </a:rPr>
              <a:t>Special Types of Cement</a:t>
            </a:r>
            <a:endParaRPr lang="ar-IQ" b="1" dirty="0">
              <a:solidFill>
                <a:schemeClr val="bg1"/>
              </a:solidFill>
              <a:effectLst>
                <a:outerShdw blurRad="38100" dist="38100" dir="2700000" algn="tl">
                  <a:srgbClr val="000000">
                    <a:alpha val="43137"/>
                  </a:srgbClr>
                </a:outerShdw>
              </a:effectLst>
            </a:endParaRPr>
          </a:p>
        </p:txBody>
      </p:sp>
      <p:pic>
        <p:nvPicPr>
          <p:cNvPr id="1026" name="Picture 2" descr="F:\كلية المنصور\شعار الجامع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1238250" cy="144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C:\Users\doha\Desktop\شعار قسم الهندسة المدنية\ok.jpg"/>
          <p:cNvPicPr/>
          <p:nvPr/>
        </p:nvPicPr>
        <p:blipFill rotWithShape="1">
          <a:blip r:embed="rId3" cstate="print">
            <a:extLst>
              <a:ext uri="{28A0092B-C50C-407E-A947-70E740481C1C}">
                <a14:useLocalDpi xmlns:a14="http://schemas.microsoft.com/office/drawing/2010/main" val="0"/>
              </a:ext>
            </a:extLst>
          </a:blip>
          <a:srcRect t="709" b="34333"/>
          <a:stretch/>
        </p:blipFill>
        <p:spPr bwMode="auto">
          <a:xfrm>
            <a:off x="7020272" y="332656"/>
            <a:ext cx="1368152" cy="129614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93093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980728"/>
            <a:ext cx="8229600" cy="4827240"/>
          </a:xfrm>
        </p:spPr>
        <p:txBody>
          <a:bodyPr/>
          <a:lstStyle/>
          <a:p>
            <a:pPr marL="0" indent="0" algn="just" rtl="0">
              <a:buNone/>
            </a:pPr>
            <a:r>
              <a:rPr lang="en-US" sz="2000" b="1" dirty="0" smtClean="0">
                <a:solidFill>
                  <a:srgbClr val="C00000"/>
                </a:solidFill>
                <a:cs typeface="+mj-cs"/>
              </a:rPr>
              <a:t>Production</a:t>
            </a:r>
            <a:endParaRPr lang="en-US" sz="2000" b="1" dirty="0">
              <a:solidFill>
                <a:schemeClr val="bg1"/>
              </a:solidFill>
              <a:cs typeface="+mj-cs"/>
            </a:endParaRPr>
          </a:p>
          <a:p>
            <a:pPr marL="0" indent="0" algn="just" rtl="0">
              <a:buNone/>
            </a:pPr>
            <a:r>
              <a:rPr lang="en-US" sz="2000" b="1" dirty="0">
                <a:solidFill>
                  <a:schemeClr val="bg1"/>
                </a:solidFill>
                <a:cs typeface="+mj-cs"/>
              </a:rPr>
              <a:t>      This type of cement consists of an intimate mixture of Portland cement and ground granulated </a:t>
            </a:r>
            <a:r>
              <a:rPr lang="en-US" sz="2000" b="1" dirty="0" err="1">
                <a:solidFill>
                  <a:schemeClr val="bg1"/>
                </a:solidFill>
                <a:cs typeface="+mj-cs"/>
              </a:rPr>
              <a:t>blastfurnace</a:t>
            </a:r>
            <a:r>
              <a:rPr lang="en-US" sz="2000" b="1" dirty="0">
                <a:solidFill>
                  <a:schemeClr val="bg1"/>
                </a:solidFill>
                <a:cs typeface="+mj-cs"/>
              </a:rPr>
              <a:t> slag.</a:t>
            </a:r>
          </a:p>
          <a:p>
            <a:pPr marL="0" indent="0" algn="just" rtl="0">
              <a:buNone/>
            </a:pPr>
            <a:endParaRPr lang="en-US" sz="2000" b="1" dirty="0">
              <a:solidFill>
                <a:schemeClr val="bg1"/>
              </a:solidFill>
              <a:cs typeface="+mj-cs"/>
            </a:endParaRPr>
          </a:p>
          <a:p>
            <a:pPr marL="0" indent="0" algn="just" rtl="0">
              <a:buNone/>
            </a:pPr>
            <a:r>
              <a:rPr lang="en-US" sz="2000" b="1" dirty="0">
                <a:solidFill>
                  <a:srgbClr val="C00000"/>
                </a:solidFill>
                <a:cs typeface="+mj-cs"/>
              </a:rPr>
              <a:t>Slag – is a waste product in the manufacture of pig iron.</a:t>
            </a:r>
          </a:p>
          <a:p>
            <a:pPr marL="0" indent="0" algn="just" rtl="0">
              <a:buNone/>
            </a:pPr>
            <a:endParaRPr lang="en-US" sz="2000" b="1" dirty="0">
              <a:solidFill>
                <a:schemeClr val="bg1"/>
              </a:solidFill>
              <a:cs typeface="+mj-cs"/>
            </a:endParaRPr>
          </a:p>
          <a:p>
            <a:pPr marL="0" indent="0" algn="just" rtl="0">
              <a:buNone/>
            </a:pPr>
            <a:r>
              <a:rPr lang="en-US" sz="2000" b="1" dirty="0">
                <a:solidFill>
                  <a:schemeClr val="bg1"/>
                </a:solidFill>
                <a:cs typeface="+mj-cs"/>
              </a:rPr>
              <a:t>Chemically, slag is a mixture of 42% lime, 30% silica, 19% alumina, 5% magnesia, and 1% alkalis, that is, the same oxides that make up Portland cement but not in the same proportions.</a:t>
            </a:r>
          </a:p>
          <a:p>
            <a:pPr marL="0" indent="0" algn="just" rtl="0">
              <a:buNone/>
            </a:pPr>
            <a:endParaRPr lang="ar-IQ" sz="2000" b="1" dirty="0">
              <a:solidFill>
                <a:schemeClr val="bg1"/>
              </a:solidFill>
              <a:cs typeface="+mj-cs"/>
            </a:endParaRPr>
          </a:p>
        </p:txBody>
      </p:sp>
      <p:sp>
        <p:nvSpPr>
          <p:cNvPr id="3" name="Rectangle 2"/>
          <p:cNvSpPr/>
          <p:nvPr/>
        </p:nvSpPr>
        <p:spPr>
          <a:xfrm>
            <a:off x="395536" y="431720"/>
            <a:ext cx="3672408" cy="400110"/>
          </a:xfrm>
          <a:prstGeom prst="rect">
            <a:avLst/>
          </a:prstGeom>
        </p:spPr>
        <p:txBody>
          <a:bodyPr wrap="square">
            <a:spAutoFit/>
          </a:bodyPr>
          <a:lstStyle/>
          <a:p>
            <a:r>
              <a:rPr lang="en-US" sz="2000" dirty="0">
                <a:solidFill>
                  <a:srgbClr val="C00000"/>
                </a:solidFill>
              </a:rPr>
              <a:t>Portland </a:t>
            </a:r>
            <a:r>
              <a:rPr lang="en-US" sz="2000" dirty="0" err="1">
                <a:solidFill>
                  <a:srgbClr val="C00000"/>
                </a:solidFill>
              </a:rPr>
              <a:t>Blastfurnace</a:t>
            </a:r>
            <a:r>
              <a:rPr lang="en-US" sz="2000" dirty="0">
                <a:solidFill>
                  <a:srgbClr val="C00000"/>
                </a:solidFill>
              </a:rPr>
              <a:t> Cement</a:t>
            </a:r>
            <a:endParaRPr lang="ar-IQ" sz="2000" dirty="0">
              <a:solidFill>
                <a:srgbClr val="C00000"/>
              </a:solidFill>
            </a:endParaRPr>
          </a:p>
        </p:txBody>
      </p:sp>
    </p:spTree>
    <p:extLst>
      <p:ext uri="{BB962C8B-B14F-4D97-AF65-F5344CB8AC3E}">
        <p14:creationId xmlns:p14="http://schemas.microsoft.com/office/powerpoint/2010/main" val="2639244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980728"/>
            <a:ext cx="8229600" cy="4572000"/>
          </a:xfrm>
        </p:spPr>
        <p:txBody>
          <a:bodyPr>
            <a:normAutofit fontScale="92500"/>
          </a:bodyPr>
          <a:lstStyle/>
          <a:p>
            <a:pPr marL="0" indent="0" algn="l" rtl="0">
              <a:buNone/>
            </a:pPr>
            <a:r>
              <a:rPr lang="en-US" dirty="0">
                <a:solidFill>
                  <a:schemeClr val="bg1"/>
                </a:solidFill>
              </a:rPr>
              <a:t>-</a:t>
            </a:r>
            <a:r>
              <a:rPr lang="en-US" dirty="0"/>
              <a:t>	</a:t>
            </a:r>
            <a:r>
              <a:rPr lang="en-US" dirty="0">
                <a:solidFill>
                  <a:schemeClr val="bg1"/>
                </a:solidFill>
              </a:rPr>
              <a:t>Its early strength is lower than that of ordinary cement, but their strength is equal at late ages (about 2 months</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The requirements for fineness and setting time and soundness are similar for those of ordinary cement (although actually its fineness is higher than that of ordinary cement</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The workability is higher than that of ordinary cement</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Heat of hydration is lower that of ordinary cement</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Its sulfate resistance is high.</a:t>
            </a:r>
          </a:p>
          <a:p>
            <a:endParaRPr lang="en-US" dirty="0"/>
          </a:p>
          <a:p>
            <a:endParaRPr lang="ar-IQ" dirty="0"/>
          </a:p>
        </p:txBody>
      </p:sp>
      <p:sp>
        <p:nvSpPr>
          <p:cNvPr id="3" name="Title 2"/>
          <p:cNvSpPr>
            <a:spLocks noGrp="1"/>
          </p:cNvSpPr>
          <p:nvPr>
            <p:ph type="title"/>
          </p:nvPr>
        </p:nvSpPr>
        <p:spPr>
          <a:xfrm>
            <a:off x="457200" y="152400"/>
            <a:ext cx="8229600" cy="684312"/>
          </a:xfrm>
        </p:spPr>
        <p:txBody>
          <a:bodyPr>
            <a:normAutofit/>
          </a:bodyPr>
          <a:lstStyle/>
          <a:p>
            <a:r>
              <a:rPr lang="en-US" sz="3200" dirty="0">
                <a:solidFill>
                  <a:srgbClr val="C00000"/>
                </a:solidFill>
              </a:rPr>
              <a:t>Properties</a:t>
            </a:r>
            <a:endParaRPr lang="ar-IQ" sz="3200" dirty="0">
              <a:solidFill>
                <a:srgbClr val="C00000"/>
              </a:solidFill>
            </a:endParaRPr>
          </a:p>
        </p:txBody>
      </p:sp>
    </p:spTree>
    <p:extLst>
      <p:ext uri="{BB962C8B-B14F-4D97-AF65-F5344CB8AC3E}">
        <p14:creationId xmlns:p14="http://schemas.microsoft.com/office/powerpoint/2010/main" val="285191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6712"/>
            <a:ext cx="8229600" cy="5259288"/>
          </a:xfrm>
        </p:spPr>
        <p:txBody>
          <a:bodyPr/>
          <a:lstStyle/>
          <a:p>
            <a:pPr marL="0" indent="0" algn="just" rtl="0">
              <a:buNone/>
            </a:pPr>
            <a:r>
              <a:rPr lang="en-US" dirty="0"/>
              <a:t> </a:t>
            </a:r>
            <a:r>
              <a:rPr lang="en-US" sz="2400" dirty="0">
                <a:solidFill>
                  <a:schemeClr val="bg1"/>
                </a:solidFill>
              </a:rPr>
              <a:t>This type of cement consists of an intimate mixture of Portland cement and </a:t>
            </a:r>
            <a:r>
              <a:rPr lang="en-US" sz="2400" dirty="0" err="1">
                <a:solidFill>
                  <a:schemeClr val="bg1"/>
                </a:solidFill>
              </a:rPr>
              <a:t>pozzolana</a:t>
            </a:r>
            <a:r>
              <a:rPr lang="en-US" sz="2400" dirty="0">
                <a:solidFill>
                  <a:schemeClr val="bg1"/>
                </a:solidFill>
              </a:rPr>
              <a:t>. American standard limit the </a:t>
            </a:r>
            <a:r>
              <a:rPr lang="en-US" sz="2400" dirty="0" err="1">
                <a:solidFill>
                  <a:schemeClr val="bg1"/>
                </a:solidFill>
              </a:rPr>
              <a:t>pozzolana</a:t>
            </a:r>
            <a:r>
              <a:rPr lang="en-US" sz="2400" dirty="0">
                <a:solidFill>
                  <a:schemeClr val="bg1"/>
                </a:solidFill>
              </a:rPr>
              <a:t> content by </a:t>
            </a:r>
            <a:r>
              <a:rPr lang="en-US" sz="2400" dirty="0">
                <a:solidFill>
                  <a:srgbClr val="C00000"/>
                </a:solidFill>
              </a:rPr>
              <a:t>15-40% </a:t>
            </a:r>
            <a:r>
              <a:rPr lang="en-US" sz="2400" dirty="0">
                <a:solidFill>
                  <a:schemeClr val="bg1"/>
                </a:solidFill>
              </a:rPr>
              <a:t>of </a:t>
            </a:r>
            <a:r>
              <a:rPr lang="en-US" sz="2400" dirty="0" err="1">
                <a:solidFill>
                  <a:schemeClr val="bg1"/>
                </a:solidFill>
              </a:rPr>
              <a:t>Pozzolanic</a:t>
            </a:r>
            <a:r>
              <a:rPr lang="en-US" sz="2400" dirty="0">
                <a:solidFill>
                  <a:schemeClr val="bg1"/>
                </a:solidFill>
              </a:rPr>
              <a:t> cement</a:t>
            </a:r>
            <a:r>
              <a:rPr lang="en-US" sz="2400" dirty="0" smtClean="0">
                <a:solidFill>
                  <a:schemeClr val="bg1"/>
                </a:solidFill>
              </a:rPr>
              <a:t>.</a:t>
            </a:r>
          </a:p>
          <a:p>
            <a:pPr marL="0" indent="0" algn="just" rtl="0">
              <a:buNone/>
            </a:pPr>
            <a:endParaRPr lang="en-US" sz="2400" dirty="0" smtClean="0">
              <a:solidFill>
                <a:schemeClr val="bg1"/>
              </a:solidFill>
            </a:endParaRPr>
          </a:p>
          <a:p>
            <a:pPr marL="0" indent="0" algn="just" rtl="0">
              <a:buNone/>
            </a:pPr>
            <a:endParaRPr lang="ar-IQ" sz="2400" dirty="0">
              <a:solidFill>
                <a:schemeClr val="bg1"/>
              </a:solidFill>
            </a:endParaRPr>
          </a:p>
        </p:txBody>
      </p:sp>
      <p:sp>
        <p:nvSpPr>
          <p:cNvPr id="3" name="Title 2"/>
          <p:cNvSpPr>
            <a:spLocks noGrp="1"/>
          </p:cNvSpPr>
          <p:nvPr>
            <p:ph type="title"/>
          </p:nvPr>
        </p:nvSpPr>
        <p:spPr>
          <a:xfrm>
            <a:off x="457200" y="152400"/>
            <a:ext cx="8229600" cy="540296"/>
          </a:xfrm>
        </p:spPr>
        <p:txBody>
          <a:bodyPr>
            <a:normAutofit/>
          </a:bodyPr>
          <a:lstStyle/>
          <a:p>
            <a:r>
              <a:rPr lang="en-US" sz="2400" dirty="0" err="1">
                <a:solidFill>
                  <a:srgbClr val="FF0000"/>
                </a:solidFill>
              </a:rPr>
              <a:t>Pozzolanic</a:t>
            </a:r>
            <a:r>
              <a:rPr lang="en-US" sz="2400" dirty="0">
                <a:solidFill>
                  <a:srgbClr val="FF0000"/>
                </a:solidFill>
              </a:rPr>
              <a:t> Cement</a:t>
            </a:r>
            <a:endParaRPr lang="ar-IQ" sz="2400" dirty="0">
              <a:solidFill>
                <a:srgbClr val="FF0000"/>
              </a:solidFill>
            </a:endParaRPr>
          </a:p>
        </p:txBody>
      </p:sp>
      <p:sp>
        <p:nvSpPr>
          <p:cNvPr id="4" name="Rectangle 3"/>
          <p:cNvSpPr/>
          <p:nvPr/>
        </p:nvSpPr>
        <p:spPr>
          <a:xfrm>
            <a:off x="611560" y="2276872"/>
            <a:ext cx="2321725" cy="400110"/>
          </a:xfrm>
          <a:prstGeom prst="rect">
            <a:avLst/>
          </a:prstGeom>
        </p:spPr>
        <p:txBody>
          <a:bodyPr wrap="none">
            <a:spAutoFit/>
          </a:bodyPr>
          <a:lstStyle/>
          <a:p>
            <a:r>
              <a:rPr lang="en-US" sz="2000" b="1" dirty="0">
                <a:solidFill>
                  <a:srgbClr val="C00000"/>
                </a:solidFill>
              </a:rPr>
              <a:t>Properties &amp; Uses</a:t>
            </a:r>
            <a:endParaRPr lang="ar-IQ" sz="2000" b="1" dirty="0">
              <a:solidFill>
                <a:srgbClr val="C00000"/>
              </a:solidFill>
            </a:endParaRPr>
          </a:p>
        </p:txBody>
      </p:sp>
      <p:sp>
        <p:nvSpPr>
          <p:cNvPr id="5" name="Rectangle 4"/>
          <p:cNvSpPr/>
          <p:nvPr/>
        </p:nvSpPr>
        <p:spPr>
          <a:xfrm>
            <a:off x="611560" y="2921169"/>
            <a:ext cx="7704856" cy="400110"/>
          </a:xfrm>
          <a:prstGeom prst="rect">
            <a:avLst/>
          </a:prstGeom>
        </p:spPr>
        <p:txBody>
          <a:bodyPr wrap="square">
            <a:spAutoFit/>
          </a:bodyPr>
          <a:lstStyle/>
          <a:p>
            <a:pPr algn="l"/>
            <a:r>
              <a:rPr lang="en-US" sz="2000" dirty="0">
                <a:solidFill>
                  <a:schemeClr val="bg1"/>
                </a:solidFill>
              </a:rPr>
              <a:t>They are similar to those of Portland </a:t>
            </a:r>
            <a:r>
              <a:rPr lang="en-US" sz="2000" dirty="0" err="1">
                <a:solidFill>
                  <a:schemeClr val="bg1"/>
                </a:solidFill>
              </a:rPr>
              <a:t>blastfurnace</a:t>
            </a:r>
            <a:r>
              <a:rPr lang="en-US" sz="2000" dirty="0">
                <a:solidFill>
                  <a:schemeClr val="bg1"/>
                </a:solidFill>
              </a:rPr>
              <a:t> cement.</a:t>
            </a:r>
            <a:endParaRPr lang="ar-IQ" sz="2000" dirty="0">
              <a:solidFill>
                <a:schemeClr val="bg1"/>
              </a:solidFill>
            </a:endParaRPr>
          </a:p>
        </p:txBody>
      </p:sp>
    </p:spTree>
    <p:extLst>
      <p:ext uri="{BB962C8B-B14F-4D97-AF65-F5344CB8AC3E}">
        <p14:creationId xmlns:p14="http://schemas.microsoft.com/office/powerpoint/2010/main" val="1776820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6712"/>
            <a:ext cx="8229600" cy="5259288"/>
          </a:xfrm>
        </p:spPr>
        <p:txBody>
          <a:bodyPr>
            <a:normAutofit fontScale="25000" lnSpcReduction="20000"/>
          </a:bodyPr>
          <a:lstStyle/>
          <a:p>
            <a:pPr marL="0" indent="0" algn="l" rtl="0">
              <a:lnSpc>
                <a:spcPct val="170000"/>
              </a:lnSpc>
              <a:buNone/>
            </a:pPr>
            <a:r>
              <a:rPr lang="en-US" sz="6400" dirty="0">
                <a:solidFill>
                  <a:schemeClr val="bg1"/>
                </a:solidFill>
              </a:rPr>
              <a:t>White Portland cement is made from raw materials containing very little iron oxide (less than 0.3% by mass of clinker) and magnesium oxide (which give the grey color in ordinary Portland cement). China clay (white </a:t>
            </a:r>
            <a:r>
              <a:rPr lang="en-US" sz="6400" dirty="0" err="1">
                <a:solidFill>
                  <a:schemeClr val="bg1"/>
                </a:solidFill>
              </a:rPr>
              <a:t>kaoline</a:t>
            </a:r>
            <a:r>
              <a:rPr lang="en-US" sz="6400" dirty="0">
                <a:solidFill>
                  <a:schemeClr val="bg1"/>
                </a:solidFill>
              </a:rPr>
              <a:t>) is generally used, together with chalk or limestone, free from specified impurities</a:t>
            </a:r>
            <a:r>
              <a:rPr lang="en-US" sz="6400" dirty="0" smtClean="0">
                <a:solidFill>
                  <a:schemeClr val="bg1"/>
                </a:solidFill>
              </a:rPr>
              <a:t>.</a:t>
            </a:r>
            <a:endParaRPr lang="en-US" sz="6400" dirty="0">
              <a:solidFill>
                <a:schemeClr val="bg1"/>
              </a:solidFill>
            </a:endParaRPr>
          </a:p>
          <a:p>
            <a:pPr marL="0" indent="0" algn="l" rtl="0">
              <a:lnSpc>
                <a:spcPct val="170000"/>
              </a:lnSpc>
              <a:buNone/>
            </a:pPr>
            <a:r>
              <a:rPr lang="en-US" sz="6400" dirty="0">
                <a:solidFill>
                  <a:schemeClr val="bg1"/>
                </a:solidFill>
              </a:rPr>
              <a:t>-	Its manufacture needs higher firing temperature because of the absence of iron element that works as a catalyst in the formation process of the clinker. In some cases </a:t>
            </a:r>
            <a:r>
              <a:rPr lang="en-US" sz="6400" dirty="0" err="1">
                <a:solidFill>
                  <a:schemeClr val="bg1"/>
                </a:solidFill>
              </a:rPr>
              <a:t>kreolite</a:t>
            </a:r>
            <a:r>
              <a:rPr lang="en-US" sz="6400" dirty="0">
                <a:solidFill>
                  <a:schemeClr val="bg1"/>
                </a:solidFill>
              </a:rPr>
              <a:t> (sodium-aluminum fluoride) might be added as a catalyst</a:t>
            </a:r>
            <a:r>
              <a:rPr lang="en-US" sz="6400" dirty="0" smtClean="0">
                <a:solidFill>
                  <a:schemeClr val="bg1"/>
                </a:solidFill>
              </a:rPr>
              <a:t>.</a:t>
            </a:r>
            <a:endParaRPr lang="en-US" sz="6400" dirty="0">
              <a:solidFill>
                <a:schemeClr val="bg1"/>
              </a:solidFill>
            </a:endParaRPr>
          </a:p>
          <a:p>
            <a:pPr marL="0" indent="0" algn="l" rtl="0">
              <a:lnSpc>
                <a:spcPct val="170000"/>
              </a:lnSpc>
              <a:buNone/>
            </a:pPr>
            <a:r>
              <a:rPr lang="en-US" sz="6400" dirty="0">
                <a:solidFill>
                  <a:schemeClr val="bg1"/>
                </a:solidFill>
              </a:rPr>
              <a:t>-	The compounds in this cement are similar for those in ordinary Portland cement, but C4AF percentage is very low</a:t>
            </a:r>
            <a:r>
              <a:rPr lang="en-US" sz="6400" dirty="0" smtClean="0">
                <a:solidFill>
                  <a:schemeClr val="bg1"/>
                </a:solidFill>
              </a:rPr>
              <a:t>.</a:t>
            </a:r>
            <a:endParaRPr lang="en-US" sz="6400" dirty="0">
              <a:solidFill>
                <a:schemeClr val="bg1"/>
              </a:solidFill>
            </a:endParaRPr>
          </a:p>
          <a:p>
            <a:pPr marL="0" indent="0" algn="l" rtl="0">
              <a:lnSpc>
                <a:spcPct val="170000"/>
              </a:lnSpc>
              <a:buNone/>
            </a:pPr>
            <a:r>
              <a:rPr lang="en-US" sz="6400" dirty="0">
                <a:solidFill>
                  <a:schemeClr val="bg1"/>
                </a:solidFill>
              </a:rPr>
              <a:t>-	Contamination of the cement with iron during grinding of clinker has also to be avoided. For this reason, instead of the usual ball mill, the expensive nickel and molybdenum alloy balls are used in a stone or ceramic-lined mill. The cost of grinding is thus higher, and this, coupled with the more expensive raw materials, makes white cement rather expensive.</a:t>
            </a:r>
          </a:p>
          <a:p>
            <a:pPr marL="0" indent="0" algn="l" rtl="0">
              <a:lnSpc>
                <a:spcPct val="120000"/>
              </a:lnSpc>
              <a:buNone/>
            </a:pPr>
            <a:endParaRPr lang="ar-IQ" dirty="0">
              <a:solidFill>
                <a:schemeClr val="bg1"/>
              </a:solidFill>
            </a:endParaRPr>
          </a:p>
        </p:txBody>
      </p:sp>
      <p:sp>
        <p:nvSpPr>
          <p:cNvPr id="3" name="Title 2"/>
          <p:cNvSpPr>
            <a:spLocks noGrp="1"/>
          </p:cNvSpPr>
          <p:nvPr>
            <p:ph type="title"/>
          </p:nvPr>
        </p:nvSpPr>
        <p:spPr>
          <a:xfrm>
            <a:off x="457200" y="152400"/>
            <a:ext cx="8229600" cy="684312"/>
          </a:xfrm>
        </p:spPr>
        <p:txBody>
          <a:bodyPr>
            <a:normAutofit/>
          </a:bodyPr>
          <a:lstStyle/>
          <a:p>
            <a:r>
              <a:rPr lang="en-US" sz="2800" dirty="0">
                <a:solidFill>
                  <a:srgbClr val="FF0000"/>
                </a:solidFill>
              </a:rPr>
              <a:t>White Cement</a:t>
            </a:r>
            <a:endParaRPr lang="ar-IQ" sz="2800" dirty="0">
              <a:solidFill>
                <a:srgbClr val="FF0000"/>
              </a:solidFill>
            </a:endParaRPr>
          </a:p>
        </p:txBody>
      </p:sp>
    </p:spTree>
    <p:extLst>
      <p:ext uri="{BB962C8B-B14F-4D97-AF65-F5344CB8AC3E}">
        <p14:creationId xmlns:p14="http://schemas.microsoft.com/office/powerpoint/2010/main" val="234720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476672"/>
            <a:ext cx="8229600" cy="4572000"/>
          </a:xfrm>
        </p:spPr>
        <p:txBody>
          <a:bodyPr/>
          <a:lstStyle/>
          <a:p>
            <a:pPr marL="0" indent="0" algn="l" rtl="0">
              <a:buNone/>
            </a:pPr>
            <a:r>
              <a:rPr lang="en-US" dirty="0"/>
              <a:t>-	</a:t>
            </a:r>
            <a:r>
              <a:rPr lang="en-US" dirty="0">
                <a:solidFill>
                  <a:schemeClr val="bg1"/>
                </a:solidFill>
              </a:rPr>
              <a:t>It has a slightly lower specific gravity (3.05-3.1), than ordinary Portland cement</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The strength is usually somewhat lower than that of ordinary Portland cement. </a:t>
            </a:r>
          </a:p>
          <a:p>
            <a:pPr marL="0" indent="0" algn="l" rtl="0">
              <a:buNone/>
            </a:pPr>
            <a:r>
              <a:rPr lang="en-US" dirty="0">
                <a:solidFill>
                  <a:schemeClr val="bg1"/>
                </a:solidFill>
              </a:rPr>
              <a:t>-	Its fineness is higher (4000-4500 cm2/g) than ordinary Portland cement.</a:t>
            </a:r>
            <a:endParaRPr lang="ar-IQ" dirty="0">
              <a:solidFill>
                <a:schemeClr val="bg1"/>
              </a:solidFill>
            </a:endParaRPr>
          </a:p>
        </p:txBody>
      </p:sp>
    </p:spTree>
    <p:extLst>
      <p:ext uri="{BB962C8B-B14F-4D97-AF65-F5344CB8AC3E}">
        <p14:creationId xmlns:p14="http://schemas.microsoft.com/office/powerpoint/2010/main" val="1960694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052736"/>
            <a:ext cx="8229600" cy="4572000"/>
          </a:xfrm>
        </p:spPr>
        <p:txBody>
          <a:bodyPr>
            <a:normAutofit fontScale="92500" lnSpcReduction="20000"/>
          </a:bodyPr>
          <a:lstStyle/>
          <a:p>
            <a:pPr algn="just" rtl="0"/>
            <a:r>
              <a:rPr lang="en-US" dirty="0"/>
              <a:t> </a:t>
            </a:r>
            <a:r>
              <a:rPr lang="en-US" dirty="0">
                <a:solidFill>
                  <a:schemeClr val="bg1"/>
                </a:solidFill>
              </a:rPr>
              <a:t>It is prepared by adding special types of pigments to the Portland cement. The pigments added to the white cement (2-10% by weight of the cement) when needed to obtain light colors, while it added to ordinary Portland cement when needed to obtain dark colors.</a:t>
            </a:r>
          </a:p>
          <a:p>
            <a:pPr algn="just" rtl="0"/>
            <a:endParaRPr lang="en-US" dirty="0">
              <a:solidFill>
                <a:schemeClr val="bg1"/>
              </a:solidFill>
            </a:endParaRPr>
          </a:p>
          <a:p>
            <a:pPr algn="just" rtl="0"/>
            <a:r>
              <a:rPr lang="en-US" dirty="0">
                <a:solidFill>
                  <a:schemeClr val="bg1"/>
                </a:solidFill>
              </a:rPr>
              <a:t>The 28-day compressive strength is required to be not less than 90% of the strength of a pigment-free control mix, and the water demand is required to be not more than 110% of the control mix.</a:t>
            </a:r>
          </a:p>
          <a:p>
            <a:pPr algn="just" rtl="0"/>
            <a:endParaRPr lang="en-US" dirty="0">
              <a:solidFill>
                <a:schemeClr val="bg1"/>
              </a:solidFill>
            </a:endParaRPr>
          </a:p>
          <a:p>
            <a:pPr algn="just" rtl="0"/>
            <a:r>
              <a:rPr lang="en-US" dirty="0">
                <a:solidFill>
                  <a:schemeClr val="bg1"/>
                </a:solidFill>
              </a:rPr>
              <a:t>It is required that pigments are insoluble and not affected by light. They should be chemically inert and don't contain gypsum that is harmful to the concrete</a:t>
            </a:r>
            <a:r>
              <a:rPr lang="en-US" dirty="0"/>
              <a:t>.</a:t>
            </a:r>
            <a:endParaRPr lang="ar-IQ" dirty="0"/>
          </a:p>
        </p:txBody>
      </p:sp>
      <p:sp>
        <p:nvSpPr>
          <p:cNvPr id="3" name="Title 2"/>
          <p:cNvSpPr>
            <a:spLocks noGrp="1"/>
          </p:cNvSpPr>
          <p:nvPr>
            <p:ph type="title"/>
          </p:nvPr>
        </p:nvSpPr>
        <p:spPr>
          <a:xfrm>
            <a:off x="457200" y="152400"/>
            <a:ext cx="8229600" cy="612304"/>
          </a:xfrm>
        </p:spPr>
        <p:txBody>
          <a:bodyPr>
            <a:normAutofit fontScale="90000"/>
          </a:bodyPr>
          <a:lstStyle/>
          <a:p>
            <a:r>
              <a:rPr lang="en-US" dirty="0" smtClean="0">
                <a:solidFill>
                  <a:srgbClr val="FF0000"/>
                </a:solidFill>
              </a:rPr>
              <a:t>Colored </a:t>
            </a:r>
            <a:r>
              <a:rPr lang="en-US" dirty="0">
                <a:solidFill>
                  <a:srgbClr val="FF0000"/>
                </a:solidFill>
              </a:rPr>
              <a:t>Portland Cement</a:t>
            </a:r>
            <a:endParaRPr lang="ar-IQ" dirty="0">
              <a:solidFill>
                <a:srgbClr val="FF0000"/>
              </a:solidFill>
            </a:endParaRPr>
          </a:p>
        </p:txBody>
      </p:sp>
    </p:spTree>
    <p:extLst>
      <p:ext uri="{BB962C8B-B14F-4D97-AF65-F5344CB8AC3E}">
        <p14:creationId xmlns:p14="http://schemas.microsoft.com/office/powerpoint/2010/main" val="3840268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l" rtl="0">
              <a:buNone/>
            </a:pPr>
            <a:r>
              <a:rPr lang="en-US" dirty="0">
                <a:solidFill>
                  <a:schemeClr val="bg1"/>
                </a:solidFill>
              </a:rPr>
              <a:t> It has the property of expanding in its early life so as to counteract contraction induced by drying shrinkage.</a:t>
            </a:r>
            <a:endParaRPr lang="ar-IQ" dirty="0">
              <a:solidFill>
                <a:schemeClr val="bg1"/>
              </a:solidFill>
            </a:endParaRPr>
          </a:p>
        </p:txBody>
      </p:sp>
      <p:sp>
        <p:nvSpPr>
          <p:cNvPr id="3" name="Title 2"/>
          <p:cNvSpPr>
            <a:spLocks noGrp="1"/>
          </p:cNvSpPr>
          <p:nvPr>
            <p:ph type="title"/>
          </p:nvPr>
        </p:nvSpPr>
        <p:spPr>
          <a:xfrm>
            <a:off x="467544" y="764704"/>
            <a:ext cx="8229600" cy="288032"/>
          </a:xfrm>
        </p:spPr>
        <p:txBody>
          <a:bodyPr>
            <a:normAutofit fontScale="90000"/>
          </a:bodyPr>
          <a:lstStyle/>
          <a:p>
            <a:r>
              <a:rPr lang="en-US" dirty="0">
                <a:solidFill>
                  <a:srgbClr val="FF0000"/>
                </a:solidFill>
              </a:rPr>
              <a:t>	Expansive Cement</a:t>
            </a:r>
            <a:endParaRPr lang="ar-IQ" dirty="0">
              <a:solidFill>
                <a:srgbClr val="FF0000"/>
              </a:solidFill>
            </a:endParaRPr>
          </a:p>
        </p:txBody>
      </p:sp>
    </p:spTree>
    <p:extLst>
      <p:ext uri="{BB962C8B-B14F-4D97-AF65-F5344CB8AC3E}">
        <p14:creationId xmlns:p14="http://schemas.microsoft.com/office/powerpoint/2010/main" val="3092980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ha\Desktop\thank-you-flower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98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1925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240</TotalTime>
  <Words>353</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Special Types of Cement</vt:lpstr>
      <vt:lpstr>PowerPoint Presentation</vt:lpstr>
      <vt:lpstr>Properties</vt:lpstr>
      <vt:lpstr>Pozzolanic Cement</vt:lpstr>
      <vt:lpstr>White Cement</vt:lpstr>
      <vt:lpstr>PowerPoint Presentation</vt:lpstr>
      <vt:lpstr>Colored Portland Cement</vt:lpstr>
      <vt:lpstr> Expansive Cement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Hydration of Cement</dc:title>
  <dc:creator>Doha</dc:creator>
  <cp:lastModifiedBy>Doha</cp:lastModifiedBy>
  <cp:revision>19</cp:revision>
  <dcterms:created xsi:type="dcterms:W3CDTF">2017-12-14T16:23:04Z</dcterms:created>
  <dcterms:modified xsi:type="dcterms:W3CDTF">2017-12-18T08:38:42Z</dcterms:modified>
</cp:coreProperties>
</file>